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16" r:id="rId2"/>
    <p:sldId id="262" r:id="rId3"/>
    <p:sldId id="302" r:id="rId4"/>
    <p:sldId id="317" r:id="rId5"/>
    <p:sldId id="297" r:id="rId6"/>
    <p:sldId id="320" r:id="rId7"/>
    <p:sldId id="318" r:id="rId8"/>
    <p:sldId id="31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3" autoAdjust="0"/>
    <p:restoredTop sz="84783" autoAdjust="0"/>
  </p:normalViewPr>
  <p:slideViewPr>
    <p:cSldViewPr snapToGrid="0" snapToObjects="1">
      <p:cViewPr>
        <p:scale>
          <a:sx n="100" d="100"/>
          <a:sy n="100" d="100"/>
        </p:scale>
        <p:origin x="12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8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4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5C602-272D-4125-0428-7129FCF9AF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JNCIS-ENT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879EAFA-F369-3E55-E070-6F7EEB723D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150DC9-A2D7-DCB0-82F5-C53FE9D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8B51F-6070-D660-4DE4-E8D17DFCA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JNCIS-ENT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1FD9AC6-973F-ADC3-EAC3-267759970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 Availability (HA)</a:t>
            </a:r>
          </a:p>
        </p:txBody>
      </p:sp>
    </p:spTree>
    <p:extLst>
      <p:ext uri="{BB962C8B-B14F-4D97-AF65-F5344CB8AC3E}">
        <p14:creationId xmlns:p14="http://schemas.microsoft.com/office/powerpoint/2010/main" val="176577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Aggregation and Redundant Trunk Groups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3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147" y="2695074"/>
            <a:ext cx="9997030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LAGs and RTGs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Link Aggregation Group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3202265"/>
          </a:xfrm>
        </p:spPr>
        <p:txBody>
          <a:bodyPr>
            <a:normAutofit/>
          </a:bodyPr>
          <a:lstStyle/>
          <a:p>
            <a:r>
              <a:rPr lang="en-US" sz="1800" dirty="0"/>
              <a:t>Link aggregation grouping or link bundling is the act of combining multiple physical interfaces to create a single logical interface at the link layer</a:t>
            </a:r>
          </a:p>
          <a:p>
            <a:pPr lvl="1"/>
            <a:r>
              <a:rPr lang="en-US" sz="1600" dirty="0"/>
              <a:t>Defined in IEEE 802.3ad</a:t>
            </a:r>
          </a:p>
          <a:p>
            <a:r>
              <a:rPr lang="en-US" sz="1800" dirty="0"/>
              <a:t>Has benefits for throughput and availability</a:t>
            </a:r>
          </a:p>
          <a:p>
            <a:pPr lvl="1"/>
            <a:r>
              <a:rPr lang="en-US" sz="1600" dirty="0"/>
              <a:t>Member links of the aggregate may be removed without the aggregate going down</a:t>
            </a:r>
          </a:p>
          <a:p>
            <a:pPr lvl="1"/>
            <a:r>
              <a:rPr lang="en-US" sz="1600" dirty="0"/>
              <a:t>Traffic is load balanced across member links to increase the available bandwidth</a:t>
            </a:r>
          </a:p>
          <a:p>
            <a:pPr lvl="2"/>
            <a:r>
              <a:rPr lang="en-US" sz="1400" dirty="0"/>
              <a:t>The link that a particular frame is sent over is determined by hashing the header information</a:t>
            </a:r>
          </a:p>
          <a:p>
            <a:pPr lvl="2"/>
            <a:r>
              <a:rPr lang="en-US" sz="1400" dirty="0"/>
              <a:t>Load balancing of IP traffic hashes layer 2, layer 3 and layer 4 data by default</a:t>
            </a:r>
          </a:p>
          <a:p>
            <a:pPr lvl="2"/>
            <a:r>
              <a:rPr lang="en-US" sz="1400" dirty="0"/>
              <a:t>Non-IP traffic load balancing only uses layer 2 information</a:t>
            </a:r>
          </a:p>
          <a:p>
            <a:pPr lvl="1"/>
            <a:r>
              <a:rPr lang="en-US" sz="1600" dirty="0"/>
              <a:t>Traffic originating from the RE of the Junos device will always take the lowest interface number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3EF20-C3FE-6700-C760-CAFE12B82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3" y="4867275"/>
            <a:ext cx="6807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LACP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2399687"/>
          </a:xfrm>
        </p:spPr>
        <p:txBody>
          <a:bodyPr>
            <a:normAutofit/>
          </a:bodyPr>
          <a:lstStyle/>
          <a:p>
            <a:r>
              <a:rPr lang="en-US" sz="1800" dirty="0"/>
              <a:t>Link Aggregation Control Protocol allows for the automatic addition and deletion of links to a LAG</a:t>
            </a:r>
          </a:p>
          <a:p>
            <a:pPr lvl="1"/>
            <a:r>
              <a:rPr lang="en-US" sz="1600" dirty="0"/>
              <a:t>Control frames are sent from each member interface to dynamically negotiate the LAG interface</a:t>
            </a:r>
          </a:p>
          <a:p>
            <a:r>
              <a:rPr lang="en-US" sz="1800" dirty="0"/>
              <a:t>LACP has a concept of ‘active’ interfaces and ‘passive’ interfaces</a:t>
            </a:r>
          </a:p>
          <a:p>
            <a:pPr lvl="1"/>
            <a:r>
              <a:rPr lang="en-US" sz="1600" dirty="0"/>
              <a:t>A passive interface will not originate control frames, though it will respond to them</a:t>
            </a:r>
          </a:p>
          <a:p>
            <a:pPr lvl="1"/>
            <a:r>
              <a:rPr lang="en-US" sz="1600" dirty="0"/>
              <a:t>At least one side of a link must be configured as an LACP active interface for the successful LAG negotiation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393C93-B795-3664-D619-EBC8DEAF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864" y="3429000"/>
            <a:ext cx="4353286" cy="32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9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LAGs and LACP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8C705F3-92F8-4D73-74DA-47CA3831B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6"/>
            <a:ext cx="10449506" cy="1128448"/>
          </a:xfrm>
        </p:spPr>
        <p:txBody>
          <a:bodyPr>
            <a:normAutofit/>
          </a:bodyPr>
          <a:lstStyle/>
          <a:p>
            <a:r>
              <a:rPr lang="en-US" sz="1800" dirty="0"/>
              <a:t>Aggregate Ethernet (ae) interfaces are not present by default</a:t>
            </a:r>
          </a:p>
          <a:p>
            <a:pPr lvl="1"/>
            <a:r>
              <a:rPr lang="en-US" sz="1600" dirty="0"/>
              <a:t>The must be configured under the [edit chassis] hierarchy first</a:t>
            </a:r>
          </a:p>
          <a:p>
            <a:r>
              <a:rPr lang="en-US" sz="1800" dirty="0"/>
              <a:t>An ae interface will be operationally down until LACP successfully negotiates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A3648-E78C-1C1D-2ACC-671AAE03900F}"/>
              </a:ext>
            </a:extLst>
          </p:cNvPr>
          <p:cNvSpPr txBox="1"/>
          <p:nvPr/>
        </p:nvSpPr>
        <p:spPr>
          <a:xfrm>
            <a:off x="405727" y="2716645"/>
            <a:ext cx="92527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run show interfaces terse | match ae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chassis aggregated-devices ethernet device-count 2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commit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run show interfaces terse | match ae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ae0		up	down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ae1		up	down</a:t>
            </a:r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LAGs and LACP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A3648-E78C-1C1D-2ACC-671AAE03900F}"/>
              </a:ext>
            </a:extLst>
          </p:cNvPr>
          <p:cNvSpPr txBox="1"/>
          <p:nvPr/>
        </p:nvSpPr>
        <p:spPr>
          <a:xfrm>
            <a:off x="405727" y="1467664"/>
            <a:ext cx="925272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interfaces ae0.0 family ethernet-switching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members default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interfaces ae0.0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aggregated-ether-options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lacp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active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interfaces ge-0/0/1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ether-options 802.3ad ae0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interfaces ge-0/0/2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ether-options 802.3ad ae0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commit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run show interfaces terse | match ae0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ge-0/0/1.0	up	up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--&gt; ae0.0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ge-0/0/2.0	up	up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--&gt; ae0.0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ae0		up	up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ae.0		up	up	eth-switch</a:t>
            </a:r>
          </a:p>
        </p:txBody>
      </p:sp>
    </p:spTree>
    <p:extLst>
      <p:ext uri="{BB962C8B-B14F-4D97-AF65-F5344CB8AC3E}">
        <p14:creationId xmlns:p14="http://schemas.microsoft.com/office/powerpoint/2010/main" val="92945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Redundant Trunk Group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8C705F3-92F8-4D73-74DA-47CA3831B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3151465"/>
          </a:xfrm>
        </p:spPr>
        <p:txBody>
          <a:bodyPr>
            <a:normAutofit/>
          </a:bodyPr>
          <a:lstStyle/>
          <a:p>
            <a:r>
              <a:rPr lang="en-US" sz="1800" dirty="0"/>
              <a:t>RTGs or Redundant Trunk Groups provide an alternative to STP for switch uplinks</a:t>
            </a:r>
          </a:p>
          <a:p>
            <a:pPr lvl="1"/>
            <a:r>
              <a:rPr lang="en-US" sz="1600" dirty="0"/>
              <a:t>RTGs can failover faster than Spanning Tree Protocol</a:t>
            </a:r>
          </a:p>
          <a:p>
            <a:r>
              <a:rPr lang="en-US" sz="1800" dirty="0"/>
              <a:t>RTGs may be used on a maximum of 2 uplinks, one primary and one backup</a:t>
            </a:r>
          </a:p>
          <a:p>
            <a:pPr lvl="1"/>
            <a:r>
              <a:rPr lang="en-US" sz="1600" dirty="0"/>
              <a:t>Spanning Tree Protocol must not be running on the interface for an RTG to be configured</a:t>
            </a:r>
          </a:p>
          <a:p>
            <a:r>
              <a:rPr lang="en-US" sz="1800" dirty="0"/>
              <a:t>User traffic is blocked on the backup link until a failover occurs</a:t>
            </a:r>
          </a:p>
          <a:p>
            <a:pPr lvl="1"/>
            <a:r>
              <a:rPr lang="en-US" sz="1600" dirty="0"/>
              <a:t>L2 control traffic such as LACP and LLDP are still received and exchanged on the backup</a:t>
            </a:r>
          </a:p>
          <a:p>
            <a:r>
              <a:rPr lang="en-US" sz="1800" dirty="0"/>
              <a:t>RTGs are typically only configured at the access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52043-AC47-14D8-123E-E7DE76BA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3788920"/>
            <a:ext cx="4436681" cy="3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RTGs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8C705F3-92F8-4D73-74DA-47CA3831B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1500465"/>
          </a:xfrm>
        </p:spPr>
        <p:txBody>
          <a:bodyPr>
            <a:normAutofit/>
          </a:bodyPr>
          <a:lstStyle/>
          <a:p>
            <a:r>
              <a:rPr lang="en-US" sz="1800" dirty="0"/>
              <a:t>Both interfaces in an RTG must be members of the same VLANs</a:t>
            </a:r>
          </a:p>
          <a:p>
            <a:pPr lvl="1"/>
            <a:r>
              <a:rPr lang="en-US" sz="1600" dirty="0"/>
              <a:t>Both must either be access ports or trunk ports, if trunks, they must have the same VLAN memberships</a:t>
            </a:r>
          </a:p>
          <a:p>
            <a:r>
              <a:rPr lang="en-US" sz="1800" dirty="0"/>
              <a:t>One interface must be set as the primary</a:t>
            </a:r>
          </a:p>
          <a:p>
            <a:pPr lvl="1"/>
            <a:r>
              <a:rPr lang="en-US" sz="1600" dirty="0"/>
              <a:t>The primary interface will always be active when operational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CAEC0-10E3-4F0C-0E0C-D94C1AA58AE2}"/>
              </a:ext>
            </a:extLst>
          </p:cNvPr>
          <p:cNvSpPr txBox="1"/>
          <p:nvPr/>
        </p:nvSpPr>
        <p:spPr>
          <a:xfrm>
            <a:off x="405727" y="3270201"/>
            <a:ext cx="113805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switch-options redundant-trunk-group group rtg1 interface ge-0/0/1.0 primary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set switch-options redundant-trunk-group group rtg1 interface ge-0/0/2.0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{master:0}[edit]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lab@SW1# commit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</p:txBody>
      </p:sp>
    </p:spTree>
    <p:extLst>
      <p:ext uri="{BB962C8B-B14F-4D97-AF65-F5344CB8AC3E}">
        <p14:creationId xmlns:p14="http://schemas.microsoft.com/office/powerpoint/2010/main" val="2488796926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232B840A-715A-4AD4-B496-4856EAF27CF4}"/>
</file>

<file path=customXml/itemProps2.xml><?xml version="1.0" encoding="utf-8"?>
<ds:datastoreItem xmlns:ds="http://schemas.openxmlformats.org/officeDocument/2006/customXml" ds:itemID="{50DD348A-35BC-4BCF-AB48-6768A70F3EC1}"/>
</file>

<file path=customXml/itemProps3.xml><?xml version="1.0" encoding="utf-8"?>
<ds:datastoreItem xmlns:ds="http://schemas.openxmlformats.org/officeDocument/2006/customXml" ds:itemID="{D7ACFC8B-051D-4005-BE3E-170FB03FF43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58397</TotalTime>
  <Words>688</Words>
  <Application>Microsoft Macintosh PowerPoint</Application>
  <PresentationFormat>Widescreen</PresentationFormat>
  <Paragraphs>92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JNCIS-ENT</vt:lpstr>
      <vt:lpstr>LAGs and RTGs</vt:lpstr>
      <vt:lpstr>What is a Link Aggregation Group</vt:lpstr>
      <vt:lpstr>What is LACP</vt:lpstr>
      <vt:lpstr>Configuring LAGs and LACP</vt:lpstr>
      <vt:lpstr>Configuring LAGs and LACP Cont.</vt:lpstr>
      <vt:lpstr>What is a Redundant Trunk Group</vt:lpstr>
      <vt:lpstr>Configuring RTGs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142</cp:revision>
  <dcterms:created xsi:type="dcterms:W3CDTF">2019-02-27T16:42:59Z</dcterms:created>
  <dcterms:modified xsi:type="dcterms:W3CDTF">2023-08-18T19:19:26Z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